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removePersonalInfoOnSave="1" autoCompressPictures="0">
  <p:sldMasterIdLst>
    <p:sldMasterId id="2147483699" r:id="rId4"/>
  </p:sldMasterIdLst>
  <p:notesMasterIdLst>
    <p:notesMasterId r:id="rId22"/>
  </p:notesMasterIdLst>
  <p:handoutMasterIdLst>
    <p:handoutMasterId r:id="rId23"/>
  </p:handoutMasterIdLst>
  <p:sldIdLst>
    <p:sldId id="356" r:id="rId5"/>
    <p:sldId id="374" r:id="rId6"/>
    <p:sldId id="375" r:id="rId7"/>
    <p:sldId id="376" r:id="rId8"/>
    <p:sldId id="379" r:id="rId9"/>
    <p:sldId id="362" r:id="rId10"/>
    <p:sldId id="361" r:id="rId11"/>
    <p:sldId id="365" r:id="rId12"/>
    <p:sldId id="367" r:id="rId13"/>
    <p:sldId id="366" r:id="rId14"/>
    <p:sldId id="368" r:id="rId15"/>
    <p:sldId id="369" r:id="rId16"/>
    <p:sldId id="370" r:id="rId17"/>
    <p:sldId id="373" r:id="rId18"/>
    <p:sldId id="378" r:id="rId19"/>
    <p:sldId id="377" r:id="rId20"/>
    <p:sldId id="364" r:id="rId21"/>
  </p:sldIdLst>
  <p:sldSz cx="12192000" cy="6858000"/>
  <p:notesSz cx="6858000" cy="9144000"/>
  <p:defaultTextStyle>
    <a:defPPr algn="r" rtl="1">
      <a:defRPr lang="he-il"/>
    </a:defPPr>
    <a:lvl1pPr marL="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4572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550"/>
    <a:srgbClr val="E8D5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610" autoAdjust="0"/>
    <p:restoredTop sz="94660"/>
  </p:normalViewPr>
  <p:slideViewPr>
    <p:cSldViewPr snapToGrid="0">
      <p:cViewPr varScale="1">
        <p:scale>
          <a:sx n="79" d="100"/>
          <a:sy n="79" d="100"/>
        </p:scale>
        <p:origin x="32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7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 flipH="1"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r"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 flipH="1">
            <a:off x="1587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l" rtl="1"/>
            <a:fld id="{FC428A2A-AE65-41B5-8D65-8EC5D5ADE6E8}" type="datetime1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כ"ג/אייר/תשפ"ו</a:t>
            </a:fld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 flipH="1"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r"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 flipH="1">
            <a:off x="1587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l" rtl="1"/>
            <a:fld id="{D328E3B9-20FD-4A66-B01D-2BA689DD37BB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‹#›</a:t>
            </a:fld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732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 flipH="1"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 flipH="1">
            <a:off x="1587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D7DBFAD-D354-475F-97A9-F0D1B03D18B1}" type="datetime1">
              <a:rPr lang="he-IL" noProof="0" smtClean="0"/>
              <a:pPr/>
              <a:t>כ"ג/אייר/תשפ"ו</a:t>
            </a:fld>
            <a:endParaRPr lang="he-IL" noProof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he-IL" noProof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 flipH="1"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 flipH="1"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 flipH="1">
            <a:off x="1587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275CD8D-B1D9-4658-A4F0-38CA8D83ED5D}" type="slidenum">
              <a:rPr lang="he-IL" noProof="0" smtClean="0"/>
              <a:pPr/>
              <a:t>‹#›</a:t>
            </a:fld>
            <a:endParaRPr lang="he-IL" noProof="0"/>
          </a:p>
        </p:txBody>
      </p:sp>
    </p:spTree>
    <p:extLst>
      <p:ext uri="{BB962C8B-B14F-4D97-AF65-F5344CB8AC3E}">
        <p14:creationId xmlns:p14="http://schemas.microsoft.com/office/powerpoint/2010/main" val="38309802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0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5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10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85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58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91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92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05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701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16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8547371" y="5657093"/>
            <a:ext cx="266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 smtClean="0">
                <a:latin typeface="Calibri" panose="020F0502020204030204" pitchFamily="34" charset="0"/>
                <a:ea typeface="Calibri" panose="020F0502020204030204" pitchFamily="34" charset="0"/>
              </a:rPr>
              <a:t>"</a:t>
            </a:r>
            <a:endParaRPr lang="en-US" dirty="0"/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48045" y="1687230"/>
            <a:ext cx="8380884" cy="452431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7200" dirty="0" smtClean="0">
                <a:solidFill>
                  <a:schemeClr val="bg1"/>
                </a:solidFill>
              </a:rPr>
              <a:t>פעילות </a:t>
            </a:r>
            <a:r>
              <a:rPr lang="he-IL" sz="7200" dirty="0" smtClean="0">
                <a:solidFill>
                  <a:schemeClr val="bg1"/>
                </a:solidFill>
              </a:rPr>
              <a:t>לצוות המורים</a:t>
            </a:r>
          </a:p>
          <a:p>
            <a:pPr algn="ctr"/>
            <a:r>
              <a:rPr lang="he-IL" sz="7200" dirty="0" smtClean="0">
                <a:solidFill>
                  <a:schemeClr val="bg1"/>
                </a:solidFill>
              </a:rPr>
              <a:t>היכרות עם מודל </a:t>
            </a:r>
            <a:r>
              <a:rPr lang="en-US" sz="7200" dirty="0" smtClean="0">
                <a:solidFill>
                  <a:srgbClr val="0070C0"/>
                </a:solidFill>
              </a:rPr>
              <a:t>HOPE</a:t>
            </a:r>
            <a:endParaRPr lang="he-IL" sz="7200" dirty="0" smtClean="0">
              <a:solidFill>
                <a:srgbClr val="0070C0"/>
              </a:solidFill>
            </a:endParaRPr>
          </a:p>
          <a:p>
            <a:endParaRPr lang="he-IL" sz="7200" dirty="0">
              <a:solidFill>
                <a:schemeClr val="bg1"/>
              </a:solidFill>
            </a:endParaRPr>
          </a:p>
          <a:p>
            <a:endParaRPr lang="he-IL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2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8547371" y="5657093"/>
            <a:ext cx="266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 smtClean="0">
                <a:latin typeface="Calibri" panose="020F0502020204030204" pitchFamily="34" charset="0"/>
                <a:ea typeface="Calibri" panose="020F0502020204030204" pitchFamily="34" charset="0"/>
              </a:rPr>
              <a:t>"</a:t>
            </a:r>
            <a:endParaRPr lang="en-US" dirty="0"/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202332" y="50616"/>
            <a:ext cx="6734600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altLang="en-US" sz="32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רגע... חושבים...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en-US" sz="24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חשבו על תקופה מאתגרת שחוויתם בשנים האחרונות – </a:t>
            </a: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תקופה של עומס, שחיקה, חוסר ודאות או אחריות כבדה</a:t>
            </a:r>
            <a:r>
              <a:rPr kumimoji="0" lang="en-US" alt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כתבו לעצמכם, בכנות, מבלי לשתף כרגע</a:t>
            </a:r>
            <a:r>
              <a:rPr kumimoji="0" lang="en-US" altLang="en-US" sz="24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kumimoji="0" lang="he-IL" altLang="en-US" sz="2400" b="0" i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he-IL" alt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כשקשה לי – מה בדרך כלל עוזר לי להחזיק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?</a:t>
            </a:r>
            <a:endParaRPr kumimoji="0" lang="he-IL" altLang="en-US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בחרו מבין המילים (ניתן להרחיב)</a:t>
            </a:r>
          </a:p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☐ </a:t>
            </a:r>
            <a:r>
              <a:rPr kumimoji="0" lang="he-IL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שיח רגשי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☐ </a:t>
            </a:r>
            <a:r>
              <a:rPr kumimoji="0" lang="he-IL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זיהוי רגשות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☐ </a:t>
            </a:r>
            <a:r>
              <a:rPr kumimoji="0" lang="he-IL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ויסות (נשימות, עצירה, רפלקציה)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☐ </a:t>
            </a:r>
            <a:r>
              <a:rPr kumimoji="0" lang="he-IL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חמלה עצמית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☐ </a:t>
            </a:r>
            <a:r>
              <a:rPr kumimoji="0" lang="he-IL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תמיכה אישית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☐ </a:t>
            </a:r>
            <a:r>
              <a:rPr kumimoji="0" lang="he-IL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שגרה / גבולות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☐ </a:t>
            </a:r>
            <a:r>
              <a:rPr kumimoji="0" lang="he-IL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אחר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__________</a:t>
            </a:r>
          </a:p>
        </p:txBody>
      </p:sp>
    </p:spTree>
    <p:extLst>
      <p:ext uri="{BB962C8B-B14F-4D97-AF65-F5344CB8AC3E}">
        <p14:creationId xmlns:p14="http://schemas.microsoft.com/office/powerpoint/2010/main" val="231933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8547371" y="5657093"/>
            <a:ext cx="266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 smtClean="0">
                <a:latin typeface="Calibri" panose="020F0502020204030204" pitchFamily="34" charset="0"/>
                <a:ea typeface="Calibri" panose="020F0502020204030204" pitchFamily="34" charset="0"/>
              </a:rPr>
              <a:t>"</a:t>
            </a:r>
            <a:endParaRPr lang="en-US" dirty="0"/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09491" y="1774165"/>
            <a:ext cx="11027441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ומה מחזיק אותי כשזה לא מספיק</a:t>
            </a: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?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altLang="en-US" sz="24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כשוויסות</a:t>
            </a:r>
            <a:r>
              <a:rPr lang="he-IL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, שיח ותמיכה כבר לא פותרים את העייפות</a:t>
            </a: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, את </a:t>
            </a:r>
            <a:r>
              <a:rPr lang="he-IL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הדאגה, את השחיקה </a:t>
            </a: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המצטברת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על </a:t>
            </a:r>
            <a:r>
              <a:rPr lang="he-IL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מה אני נשען/ת אז?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endParaRPr kumimoji="0" lang="he-IL" alt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alt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he-IL" alt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en-US" sz="2400" dirty="0" smtClean="0">
                <a:solidFill>
                  <a:schemeClr val="bg1"/>
                </a:solidFill>
                <a:latin typeface="Arial" panose="020B0604020202020204" pitchFamily="34" charset="0"/>
              </a:rPr>
              <a:t>(אין </a:t>
            </a:r>
            <a:r>
              <a:rPr lang="he-IL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תשובה “נכונה”. גם ריק הוא תשובה</a:t>
            </a:r>
            <a:r>
              <a:rPr lang="he-IL" altLang="en-US" sz="2400" dirty="0" smtClean="0">
                <a:solidFill>
                  <a:schemeClr val="bg1"/>
                </a:solidFill>
                <a:latin typeface="Arial" panose="020B0604020202020204" pitchFamily="34" charset="0"/>
              </a:rPr>
              <a:t>.)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51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8547371" y="5657093"/>
            <a:ext cx="266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 smtClean="0">
                <a:latin typeface="Calibri" panose="020F0502020204030204" pitchFamily="34" charset="0"/>
                <a:ea typeface="Calibri" panose="020F0502020204030204" pitchFamily="34" charset="0"/>
              </a:rPr>
              <a:t>"</a:t>
            </a:r>
            <a:endParaRPr lang="en-US" dirty="0"/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61904" y="460453"/>
            <a:ext cx="911666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השאלה היא </a:t>
            </a: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"על </a:t>
            </a:r>
            <a:r>
              <a:rPr lang="he-IL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מה אני </a:t>
            </a: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נשען?"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he-IL" altLang="en-US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אנחנו שואלים היום </a:t>
            </a:r>
            <a:r>
              <a:rPr lang="he-IL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לא רק איך לעזור לתלמיד </a:t>
            </a: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למצות את הכוח הטמון בו,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אלא </a:t>
            </a:r>
            <a:r>
              <a:rPr lang="he-IL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איך לעזור לו להחזיק </a:t>
            </a: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תפקוד, </a:t>
            </a:r>
            <a:r>
              <a:rPr lang="he-IL" altLang="en-US" sz="2400" b="1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ולהעזר</a:t>
            </a: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במשאבי </a:t>
            </a:r>
            <a:r>
              <a:rPr lang="he-IL" altLang="en-US" sz="2400" b="1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כח</a:t>
            </a:r>
            <a:r>
              <a:rPr lang="he-IL" altLang="en-US" sz="24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נוספים .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39303" y="2320109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3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HOPE </a:t>
            </a:r>
            <a:r>
              <a:rPr lang="he-IL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 לא </a:t>
            </a:r>
            <a:r>
              <a:rPr lang="he-IL" sz="3200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כ”תוכנית</a:t>
            </a:r>
            <a:r>
              <a:rPr lang="he-IL" sz="3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 נוספת</a:t>
            </a:r>
            <a:r>
              <a:rPr lang="he-IL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” </a:t>
            </a:r>
          </a:p>
          <a:p>
            <a:pPr lvl="1" algn="ctr"/>
            <a:endParaRPr lang="he-IL" sz="32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lvl="1" algn="ctr"/>
            <a:endParaRPr lang="he-IL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lvl="1" algn="ctr"/>
            <a:r>
              <a:rPr lang="he-IL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עדשה חינוכית</a:t>
            </a:r>
          </a:p>
          <a:p>
            <a:pPr lvl="1" algn="ctr"/>
            <a:endParaRPr lang="he-IL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lvl="1" algn="ctr"/>
            <a:endParaRPr lang="he-IL" sz="3200" dirty="0" smtClean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lvl="1" algn="ctr"/>
            <a:r>
              <a:rPr lang="he-IL" sz="32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דרך </a:t>
            </a:r>
            <a:r>
              <a:rPr lang="he-IL" sz="32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לבחון כל פעולה חינוכית קיימת.</a:t>
            </a:r>
            <a:endParaRPr lang="en-US" sz="32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חץ למטה 4"/>
          <p:cNvSpPr/>
          <p:nvPr/>
        </p:nvSpPr>
        <p:spPr>
          <a:xfrm>
            <a:off x="5662355" y="3175000"/>
            <a:ext cx="459232" cy="5668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חץ למטה 9"/>
          <p:cNvSpPr/>
          <p:nvPr/>
        </p:nvSpPr>
        <p:spPr>
          <a:xfrm>
            <a:off x="5662355" y="4621437"/>
            <a:ext cx="459232" cy="5668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6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2924" y="1462027"/>
            <a:ext cx="1606110" cy="15565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696065" y="1707681"/>
            <a:ext cx="6853287" cy="1065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82046" y="1781666"/>
            <a:ext cx="824845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400" dirty="0" smtClean="0">
                <a:solidFill>
                  <a:schemeClr val="bg1"/>
                </a:solidFill>
              </a:rPr>
              <a:t>תקופה מטלטלת </a:t>
            </a:r>
            <a:r>
              <a:rPr lang="en-IL" sz="2400" dirty="0" smtClean="0">
                <a:solidFill>
                  <a:schemeClr val="bg1"/>
                </a:solidFill>
              </a:rPr>
              <a:t>–</a:t>
            </a:r>
            <a:r>
              <a:rPr lang="he-IL" sz="2400" dirty="0" smtClean="0">
                <a:solidFill>
                  <a:schemeClr val="bg1"/>
                </a:solidFill>
              </a:rPr>
              <a:t> משברים חוזרים</a:t>
            </a:r>
          </a:p>
          <a:p>
            <a:r>
              <a:rPr lang="he-IL" sz="2400" dirty="0" smtClean="0">
                <a:solidFill>
                  <a:schemeClr val="bg1"/>
                </a:solidFill>
              </a:rPr>
              <a:t>הפרט והקולקטיב </a:t>
            </a:r>
            <a:r>
              <a:rPr lang="he-IL" sz="2400" dirty="0">
                <a:solidFill>
                  <a:schemeClr val="bg1"/>
                </a:solidFill>
              </a:rPr>
              <a:t>במצב מתמשך של דריכות, אובדן </a:t>
            </a:r>
            <a:r>
              <a:rPr lang="he-IL" sz="2400" dirty="0" err="1">
                <a:solidFill>
                  <a:schemeClr val="bg1"/>
                </a:solidFill>
              </a:rPr>
              <a:t>ואי־ודאות</a:t>
            </a:r>
            <a:r>
              <a:rPr lang="he-IL" sz="2400" dirty="0">
                <a:solidFill>
                  <a:schemeClr val="bg1"/>
                </a:solidFill>
              </a:rPr>
              <a:t>.</a:t>
            </a:r>
            <a:endParaRPr lang="he-IL" sz="2400" dirty="0" smtClean="0">
              <a:solidFill>
                <a:schemeClr val="bg1"/>
              </a:solidFill>
            </a:endParaRPr>
          </a:p>
          <a:p>
            <a:endParaRPr lang="he-IL" sz="2400" dirty="0" smtClean="0">
              <a:solidFill>
                <a:schemeClr val="bg1"/>
              </a:solidFill>
            </a:endParaRPr>
          </a:p>
          <a:p>
            <a:endParaRPr lang="he-IL" sz="2400" dirty="0" smtClean="0">
              <a:solidFill>
                <a:schemeClr val="bg1"/>
              </a:solidFill>
            </a:endParaRPr>
          </a:p>
          <a:p>
            <a:endParaRPr lang="he-IL" sz="2400" dirty="0" smtClean="0">
              <a:solidFill>
                <a:schemeClr val="bg1"/>
              </a:solidFill>
            </a:endParaRPr>
          </a:p>
          <a:p>
            <a:r>
              <a:rPr lang="he-IL" sz="2400" dirty="0" smtClean="0">
                <a:solidFill>
                  <a:schemeClr val="bg1"/>
                </a:solidFill>
              </a:rPr>
              <a:t>טראומה כשבר ברצף התודעתי</a:t>
            </a:r>
          </a:p>
          <a:p>
            <a:r>
              <a:rPr lang="he-IL" sz="2400" dirty="0" smtClean="0">
                <a:solidFill>
                  <a:schemeClr val="bg1"/>
                </a:solidFill>
              </a:rPr>
              <a:t>קרע בהנחות היסוד </a:t>
            </a:r>
            <a:r>
              <a:rPr lang="en-IL" sz="2400" dirty="0" smtClean="0">
                <a:solidFill>
                  <a:schemeClr val="bg1"/>
                </a:solidFill>
              </a:rPr>
              <a:t>–</a:t>
            </a:r>
            <a:r>
              <a:rPr lang="he-IL" sz="2400" dirty="0" smtClean="0">
                <a:solidFill>
                  <a:schemeClr val="bg1"/>
                </a:solidFill>
              </a:rPr>
              <a:t> על העולם ועל האדם.</a:t>
            </a:r>
          </a:p>
          <a:p>
            <a:endParaRPr lang="he-IL" sz="2400" dirty="0" smtClean="0">
              <a:solidFill>
                <a:schemeClr val="bg1"/>
              </a:solidFill>
            </a:endParaRPr>
          </a:p>
          <a:p>
            <a:endParaRPr lang="he-IL" sz="2400" dirty="0">
              <a:solidFill>
                <a:schemeClr val="bg1"/>
              </a:solidFill>
            </a:endParaRPr>
          </a:p>
          <a:p>
            <a:r>
              <a:rPr lang="he-IL" sz="2400" dirty="0" smtClean="0">
                <a:solidFill>
                  <a:schemeClr val="bg1"/>
                </a:solidFill>
              </a:rPr>
              <a:t>איחוי כאינטגרציה של תודעה , של עבר הווה עתיד</a:t>
            </a:r>
          </a:p>
          <a:p>
            <a:r>
              <a:rPr lang="he-IL" sz="2400" dirty="0" smtClean="0">
                <a:solidFill>
                  <a:schemeClr val="bg1"/>
                </a:solidFill>
              </a:rPr>
              <a:t>חיבור מחדש </a:t>
            </a:r>
            <a:r>
              <a:rPr lang="he-IL" sz="2400" dirty="0">
                <a:solidFill>
                  <a:schemeClr val="bg1"/>
                </a:solidFill>
              </a:rPr>
              <a:t>של חלקי הנפש לכדי סיפור אישי מלוכד.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3"/>
          <a:srcRect l="13068" t="6606" r="11887" b="10407"/>
          <a:stretch/>
        </p:blipFill>
        <p:spPr>
          <a:xfrm>
            <a:off x="10258389" y="3176833"/>
            <a:ext cx="1715180" cy="17439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58389" y="5079060"/>
            <a:ext cx="1672304" cy="16460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7333690" y="474386"/>
            <a:ext cx="38747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האתגר של כולנו</a:t>
            </a:r>
            <a:endParaRPr lang="en-US" sz="4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4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432874" y="2505347"/>
            <a:ext cx="986579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dirty="0" smtClean="0">
                <a:solidFill>
                  <a:schemeClr val="bg1"/>
                </a:solidFill>
              </a:rPr>
              <a:t>יכולת לשמור </a:t>
            </a:r>
            <a:r>
              <a:rPr lang="he-IL" sz="2800" dirty="0">
                <a:solidFill>
                  <a:schemeClr val="bg1"/>
                </a:solidFill>
              </a:rPr>
              <a:t>על רציפות תודעתית וערכית בתוך שבר מתמשך. </a:t>
            </a:r>
            <a:endParaRPr lang="he-IL" sz="2800" dirty="0" smtClean="0">
              <a:solidFill>
                <a:schemeClr val="bg1"/>
              </a:solidFill>
            </a:endParaRPr>
          </a:p>
          <a:p>
            <a:endParaRPr lang="he-IL" sz="2800" dirty="0">
              <a:solidFill>
                <a:schemeClr val="bg1"/>
              </a:solidFill>
            </a:endParaRPr>
          </a:p>
          <a:p>
            <a:r>
              <a:rPr lang="he-IL" sz="2800" dirty="0" smtClean="0">
                <a:solidFill>
                  <a:schemeClr val="bg1"/>
                </a:solidFill>
              </a:rPr>
              <a:t>מניעת </a:t>
            </a:r>
            <a:r>
              <a:rPr lang="he-IL" sz="2800" dirty="0">
                <a:solidFill>
                  <a:schemeClr val="bg1"/>
                </a:solidFill>
              </a:rPr>
              <a:t>שחיקה של זהות: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 smtClean="0">
                <a:solidFill>
                  <a:schemeClr val="bg1"/>
                </a:solidFill>
              </a:rPr>
              <a:t>אובדן </a:t>
            </a:r>
            <a:r>
              <a:rPr lang="he-IL" sz="2800" dirty="0">
                <a:solidFill>
                  <a:schemeClr val="bg1"/>
                </a:solidFill>
              </a:rPr>
              <a:t>תחושת </a:t>
            </a:r>
            <a:r>
              <a:rPr lang="he-IL" sz="2800" dirty="0" smtClean="0">
                <a:solidFill>
                  <a:schemeClr val="bg1"/>
                </a:solidFill>
              </a:rPr>
              <a:t>המשמעות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 smtClean="0">
                <a:solidFill>
                  <a:schemeClr val="bg1"/>
                </a:solidFill>
              </a:rPr>
              <a:t>ערעור </a:t>
            </a:r>
            <a:r>
              <a:rPr lang="he-IL" sz="2800" dirty="0">
                <a:solidFill>
                  <a:schemeClr val="bg1"/>
                </a:solidFill>
              </a:rPr>
              <a:t>תחושת </a:t>
            </a:r>
            <a:r>
              <a:rPr lang="he-IL" sz="2800" dirty="0" smtClean="0">
                <a:solidFill>
                  <a:schemeClr val="bg1"/>
                </a:solidFill>
              </a:rPr>
              <a:t>השייכות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 smtClean="0">
                <a:solidFill>
                  <a:schemeClr val="bg1"/>
                </a:solidFill>
              </a:rPr>
              <a:t>תחושת חוסר מסוגלות </a:t>
            </a:r>
            <a:endParaRPr lang="he-IL" sz="2800" dirty="0">
              <a:solidFill>
                <a:schemeClr val="bg1"/>
              </a:solidFill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64184" y="474386"/>
            <a:ext cx="254428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מהו חוסן?</a:t>
            </a:r>
            <a:endParaRPr lang="en-US" sz="4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אליפסה 6"/>
          <p:cNvSpPr/>
          <p:nvPr/>
        </p:nvSpPr>
        <p:spPr>
          <a:xfrm>
            <a:off x="4206240" y="365760"/>
            <a:ext cx="1520792" cy="1501541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L" sz="6600" dirty="0"/>
              <a:t>💪</a:t>
            </a:r>
          </a:p>
        </p:txBody>
      </p:sp>
    </p:spTree>
    <p:extLst>
      <p:ext uri="{BB962C8B-B14F-4D97-AF65-F5344CB8AC3E}">
        <p14:creationId xmlns:p14="http://schemas.microsoft.com/office/powerpoint/2010/main" val="74694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69683" y="1722921"/>
            <a:ext cx="975674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e-IL" sz="4000" dirty="0">
                <a:solidFill>
                  <a:schemeClr val="bg1"/>
                </a:solidFill>
              </a:rPr>
              <a:t>חיבור הפרט </a:t>
            </a:r>
            <a:r>
              <a:rPr lang="he-IL" sz="4000" dirty="0" smtClean="0">
                <a:solidFill>
                  <a:schemeClr val="bg1"/>
                </a:solidFill>
              </a:rPr>
              <a:t>לתודעה ולהקשר רחבים </a:t>
            </a:r>
            <a:r>
              <a:rPr lang="he-IL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(העבר</a:t>
            </a:r>
            <a:r>
              <a:rPr lang="he-IL"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), </a:t>
            </a:r>
            <a:endParaRPr lang="he-IL" sz="40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e-IL" sz="4000" dirty="0" smtClean="0">
                <a:solidFill>
                  <a:schemeClr val="bg1"/>
                </a:solidFill>
              </a:rPr>
              <a:t>לקולקטיב </a:t>
            </a:r>
            <a:r>
              <a:rPr lang="he-IL" sz="4000" dirty="0">
                <a:solidFill>
                  <a:schemeClr val="bg1"/>
                </a:solidFill>
              </a:rPr>
              <a:t>תומך </a:t>
            </a:r>
            <a:r>
              <a:rPr lang="he-IL"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(ההווה</a:t>
            </a:r>
            <a:r>
              <a:rPr lang="he-IL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)</a:t>
            </a:r>
          </a:p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he-IL" sz="4000" dirty="0" smtClean="0">
                <a:solidFill>
                  <a:schemeClr val="bg1"/>
                </a:solidFill>
              </a:rPr>
              <a:t>תוך יצירת תמונת תקווה </a:t>
            </a:r>
            <a:r>
              <a:rPr lang="he-IL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(העתיד)</a:t>
            </a:r>
          </a:p>
          <a:p>
            <a:pPr>
              <a:lnSpc>
                <a:spcPct val="200000"/>
              </a:lnSpc>
            </a:pPr>
            <a:endParaRPr lang="he-IL" sz="2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770" y="1968406"/>
            <a:ext cx="1755800" cy="1755800"/>
          </a:xfrm>
          <a:prstGeom prst="rect">
            <a:avLst/>
          </a:prstGeom>
        </p:spPr>
      </p:pic>
      <p:sp>
        <p:nvSpPr>
          <p:cNvPr id="7" name="מלבן 6" descr="Stopwatch"/>
          <p:cNvSpPr/>
          <p:nvPr/>
        </p:nvSpPr>
        <p:spPr>
          <a:xfrm>
            <a:off x="10401639" y="2344274"/>
            <a:ext cx="1004062" cy="1004062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dgm="http://schemas.openxmlformats.org/drawingml/2006/diagram" xmlns:asvg="http://schemas.microsoft.com/office/drawing/2016/SVG/main" xmlns:lc="http://schemas.openxmlformats.org/drawingml/2006/lockedCanvas" r:embed="rId6"/>
                </a:ext>
              </a:extLst>
            </a:blip>
            <a:srcRect/>
            <a:stretch>
              <a:fillRect/>
            </a:stretch>
          </a:blipFill>
          <a:ln w="15875" cap="flat" cmpd="sng" algn="ctr">
            <a:noFill/>
            <a:prstDash val="solid"/>
          </a:ln>
          <a:effectLst/>
        </p:spPr>
      </p:sp>
      <p:sp>
        <p:nvSpPr>
          <p:cNvPr id="8" name="TextBox 7"/>
          <p:cNvSpPr txBox="1"/>
          <p:nvPr/>
        </p:nvSpPr>
        <p:spPr>
          <a:xfrm>
            <a:off x="5535121" y="474386"/>
            <a:ext cx="56733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מערכת איחוי ממדי הזמן</a:t>
            </a:r>
            <a:endParaRPr lang="en-US" sz="4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79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770" y="1968406"/>
            <a:ext cx="1755800" cy="1755800"/>
          </a:xfrm>
          <a:prstGeom prst="rect">
            <a:avLst/>
          </a:prstGeom>
        </p:spPr>
      </p:pic>
      <p:sp>
        <p:nvSpPr>
          <p:cNvPr id="7" name="מלבן 6" descr="Stopwatch"/>
          <p:cNvSpPr/>
          <p:nvPr/>
        </p:nvSpPr>
        <p:spPr>
          <a:xfrm>
            <a:off x="10401639" y="2344274"/>
            <a:ext cx="1004062" cy="1004062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dgm="http://schemas.openxmlformats.org/drawingml/2006/diagram" xmlns:asvg="http://schemas.microsoft.com/office/drawing/2016/SVG/main" xmlns:lc="http://schemas.openxmlformats.org/drawingml/2006/lockedCanvas" r:embed="rId6"/>
                </a:ext>
              </a:extLst>
            </a:blip>
            <a:srcRect/>
            <a:stretch>
              <a:fillRect/>
            </a:stretch>
          </a:blipFill>
          <a:ln w="15875" cap="flat" cmpd="sng" algn="ctr">
            <a:noFill/>
            <a:prstDash val="solid"/>
          </a:ln>
          <a:effectLst/>
        </p:spPr>
      </p:sp>
      <p:sp>
        <p:nvSpPr>
          <p:cNvPr id="8" name="מלבן 7"/>
          <p:cNvSpPr/>
          <p:nvPr/>
        </p:nvSpPr>
        <p:spPr>
          <a:xfrm>
            <a:off x="1998952" y="713923"/>
            <a:ext cx="95285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200" dirty="0">
                <a:solidFill>
                  <a:schemeClr val="bg1"/>
                </a:solidFill>
              </a:rPr>
              <a:t>מודל </a:t>
            </a:r>
            <a:r>
              <a:rPr lang="en-US" sz="3200" dirty="0">
                <a:solidFill>
                  <a:schemeClr val="bg1"/>
                </a:solidFill>
              </a:rPr>
              <a:t>HOPE </a:t>
            </a:r>
            <a:r>
              <a:rPr lang="he-IL" sz="3200" dirty="0" smtClean="0">
                <a:solidFill>
                  <a:schemeClr val="bg1"/>
                </a:solidFill>
              </a:rPr>
              <a:t> משמש </a:t>
            </a:r>
            <a:r>
              <a:rPr lang="he-IL" sz="3200" dirty="0">
                <a:solidFill>
                  <a:schemeClr val="bg1"/>
                </a:solidFill>
              </a:rPr>
              <a:t>כ"חוטי תפירה" </a:t>
            </a:r>
            <a:r>
              <a:rPr lang="he-IL" sz="3200" dirty="0" smtClean="0">
                <a:solidFill>
                  <a:schemeClr val="bg1"/>
                </a:solidFill>
              </a:rPr>
              <a:t>תודעתיים </a:t>
            </a:r>
            <a:r>
              <a:rPr lang="he-IL" sz="3200" dirty="0">
                <a:solidFill>
                  <a:schemeClr val="bg1"/>
                </a:solidFill>
              </a:rPr>
              <a:t>לאיחוי הקרע 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49386" y="1923627"/>
            <a:ext cx="12441386" cy="269595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Cement/>
                    </a14:imgEffect>
                  </a14:imgLayer>
                </a14:imgProps>
              </a:ext>
            </a:extLst>
          </a:blip>
          <a:srcRect l="13068" t="6606" r="11887" b="10407"/>
          <a:stretch/>
        </p:blipFill>
        <p:spPr>
          <a:xfrm>
            <a:off x="249716" y="134330"/>
            <a:ext cx="1715180" cy="17439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3129463" y="6228502"/>
            <a:ext cx="3049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dirty="0" smtClean="0"/>
              <a:t>חייל שבא לספר- כדוגמא לתרגול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58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770" y="1968406"/>
            <a:ext cx="1755800" cy="175580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4"/>
          <a:srcRect b="74088"/>
          <a:stretch/>
        </p:blipFill>
        <p:spPr>
          <a:xfrm>
            <a:off x="-249386" y="610471"/>
            <a:ext cx="12441386" cy="698565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-904973" y="1968406"/>
            <a:ext cx="958782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מורשת יוצרת רצף תודעתי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he-IL" sz="2800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תחושה </a:t>
            </a:r>
            <a:r>
              <a:rPr lang="he-IL" sz="2800" dirty="0">
                <a:solidFill>
                  <a:schemeClr val="bg1"/>
                </a:solidFill>
              </a:rPr>
              <a:t>של "אלמוות </a:t>
            </a:r>
            <a:r>
              <a:rPr lang="he-IL" sz="2800" dirty="0" smtClean="0">
                <a:solidFill>
                  <a:schemeClr val="bg1"/>
                </a:solidFill>
              </a:rPr>
              <a:t>סימבולי"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he-IL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'חוצץ </a:t>
            </a:r>
            <a:r>
              <a:rPr lang="he-IL" sz="2800" dirty="0">
                <a:solidFill>
                  <a:schemeClr val="bg1"/>
                </a:solidFill>
              </a:rPr>
              <a:t>חרדה' </a:t>
            </a:r>
            <a:r>
              <a:rPr lang="he-IL" sz="2800" dirty="0" smtClean="0">
                <a:solidFill>
                  <a:schemeClr val="bg1"/>
                </a:solidFill>
              </a:rPr>
              <a:t>אקטיבי </a:t>
            </a:r>
            <a:r>
              <a:rPr lang="he-IL" sz="2800" dirty="0">
                <a:solidFill>
                  <a:schemeClr val="bg1"/>
                </a:solidFill>
              </a:rPr>
              <a:t>בהווה. </a:t>
            </a:r>
            <a:endParaRPr lang="he-IL" sz="2800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he-IL" sz="2800" dirty="0" smtClean="0">
              <a:solidFill>
                <a:schemeClr val="bg1"/>
              </a:solidFill>
            </a:endParaRPr>
          </a:p>
          <a:p>
            <a:endParaRPr lang="he-IL" sz="2800" dirty="0" smtClean="0">
              <a:solidFill>
                <a:schemeClr val="bg1"/>
              </a:solidFill>
            </a:endParaRPr>
          </a:p>
        </p:txBody>
      </p:sp>
      <p:pic>
        <p:nvPicPr>
          <p:cNvPr id="8" name="Picture 2" descr="נצח - עיגול לטובה"/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78" t="3970"/>
          <a:stretch/>
        </p:blipFill>
        <p:spPr bwMode="auto">
          <a:xfrm>
            <a:off x="10281370" y="2208131"/>
            <a:ext cx="124460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מלבן 4"/>
          <p:cNvSpPr/>
          <p:nvPr/>
        </p:nvSpPr>
        <p:spPr>
          <a:xfrm>
            <a:off x="2017336" y="5447306"/>
            <a:ext cx="97642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400" dirty="0" smtClean="0">
                <a:solidFill>
                  <a:srgbClr val="00B0F0"/>
                </a:solidFill>
              </a:rPr>
              <a:t>"קיום שאינו </a:t>
            </a:r>
            <a:r>
              <a:rPr lang="he-IL" sz="2400" dirty="0">
                <a:solidFill>
                  <a:srgbClr val="00B0F0"/>
                </a:solidFill>
              </a:rPr>
              <a:t>בר-חלוף וחסר משמעות, אלא נטוע בנצחיות של הרעיון </a:t>
            </a:r>
            <a:r>
              <a:rPr lang="he-IL" sz="2400" dirty="0" smtClean="0">
                <a:solidFill>
                  <a:srgbClr val="00B0F0"/>
                </a:solidFill>
              </a:rPr>
              <a:t>והתרבות".</a:t>
            </a:r>
            <a:endParaRPr lang="he-IL" sz="24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75309" y="6430717"/>
            <a:ext cx="2648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dirty="0" smtClean="0"/>
              <a:t>נכד מבארי- ניצול שואה.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28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770" y="1968406"/>
            <a:ext cx="1755800" cy="175580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4"/>
          <a:srcRect b="74088"/>
          <a:stretch/>
        </p:blipFill>
        <p:spPr>
          <a:xfrm>
            <a:off x="-249386" y="610471"/>
            <a:ext cx="12441386" cy="698565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245097" y="1817893"/>
            <a:ext cx="9190335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e-IL" sz="2400" dirty="0" smtClean="0">
              <a:solidFill>
                <a:schemeClr val="bg1"/>
              </a:solidFill>
            </a:endParaRPr>
          </a:p>
          <a:p>
            <a:r>
              <a:rPr lang="he-IL" sz="2400" dirty="0" smtClean="0">
                <a:solidFill>
                  <a:srgbClr val="00B0F0"/>
                </a:solidFill>
              </a:rPr>
              <a:t>'נרטיב </a:t>
            </a:r>
            <a:r>
              <a:rPr lang="he-IL" sz="2400" dirty="0">
                <a:solidFill>
                  <a:srgbClr val="00B0F0"/>
                </a:solidFill>
              </a:rPr>
              <a:t>מתנדנד' </a:t>
            </a:r>
            <a:r>
              <a:rPr lang="en-IL" sz="2400" dirty="0" smtClean="0">
                <a:solidFill>
                  <a:srgbClr val="00B0F0"/>
                </a:solidFill>
              </a:rPr>
              <a:t>–</a:t>
            </a:r>
            <a:r>
              <a:rPr lang="he-IL" sz="2400" dirty="0" smtClean="0">
                <a:solidFill>
                  <a:srgbClr val="00B0F0"/>
                </a:solidFill>
              </a:rPr>
              <a:t> הכולל כישלונות</a:t>
            </a:r>
            <a:r>
              <a:rPr lang="he-IL" sz="2400" dirty="0">
                <a:solidFill>
                  <a:srgbClr val="00B0F0"/>
                </a:solidFill>
              </a:rPr>
              <a:t>, </a:t>
            </a:r>
            <a:r>
              <a:rPr lang="he-IL" sz="2400" dirty="0" smtClean="0">
                <a:solidFill>
                  <a:srgbClr val="00B0F0"/>
                </a:solidFill>
              </a:rPr>
              <a:t>אובדן, כאב</a:t>
            </a:r>
            <a:r>
              <a:rPr lang="he-IL" sz="2400" dirty="0">
                <a:solidFill>
                  <a:srgbClr val="00B0F0"/>
                </a:solidFill>
              </a:rPr>
              <a:t>, </a:t>
            </a:r>
            <a:r>
              <a:rPr lang="he-IL" sz="2400" dirty="0" smtClean="0">
                <a:solidFill>
                  <a:srgbClr val="00B0F0"/>
                </a:solidFill>
              </a:rPr>
              <a:t>והצלחות</a:t>
            </a:r>
            <a:r>
              <a:rPr lang="he-IL" sz="2400" dirty="0">
                <a:solidFill>
                  <a:srgbClr val="00B0F0"/>
                </a:solidFill>
              </a:rPr>
              <a:t>. </a:t>
            </a:r>
            <a:endParaRPr lang="he-IL" sz="2400" dirty="0" smtClean="0">
              <a:solidFill>
                <a:srgbClr val="00B0F0"/>
              </a:solidFill>
            </a:endParaRPr>
          </a:p>
          <a:p>
            <a:endParaRPr lang="he-IL" sz="2400" dirty="0" smtClean="0">
              <a:solidFill>
                <a:srgbClr val="00B0F0"/>
              </a:solidFill>
            </a:endParaRPr>
          </a:p>
          <a:p>
            <a:endParaRPr lang="he-IL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קושי </a:t>
            </a:r>
            <a:r>
              <a:rPr lang="he-IL" sz="2800" dirty="0">
                <a:solidFill>
                  <a:schemeClr val="bg1"/>
                </a:solidFill>
              </a:rPr>
              <a:t>הוא חלק אינטגרלי מהחיים ולא סטייה מהנורמה. </a:t>
            </a:r>
            <a:endParaRPr lang="he-IL" sz="2800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he-IL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בונה </a:t>
            </a:r>
            <a:r>
              <a:rPr lang="he-IL" sz="2800" dirty="0">
                <a:solidFill>
                  <a:schemeClr val="bg1"/>
                </a:solidFill>
              </a:rPr>
              <a:t>ציפיות ריאליות ומקטינה את החרדה בעת משבר </a:t>
            </a:r>
            <a:r>
              <a:rPr lang="he-IL" sz="2800" dirty="0" smtClean="0">
                <a:solidFill>
                  <a:schemeClr val="bg1"/>
                </a:solidFill>
              </a:rPr>
              <a:t>אישי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he-IL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חלק </a:t>
            </a:r>
            <a:r>
              <a:rPr lang="he-IL" sz="2800" dirty="0">
                <a:solidFill>
                  <a:schemeClr val="bg1"/>
                </a:solidFill>
              </a:rPr>
              <a:t>טבעי מהגרף </a:t>
            </a:r>
            <a:r>
              <a:rPr lang="he-IL" sz="2800" dirty="0" smtClean="0">
                <a:solidFill>
                  <a:schemeClr val="bg1"/>
                </a:solidFill>
              </a:rPr>
              <a:t>של </a:t>
            </a:r>
            <a:r>
              <a:rPr lang="he-IL" sz="2800" dirty="0">
                <a:solidFill>
                  <a:schemeClr val="bg1"/>
                </a:solidFill>
              </a:rPr>
              <a:t>הקיום האנושי והלאומי, ולא כסוף הדרך.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מלבן 9" descr="Presentation with bar chart"/>
          <p:cNvSpPr/>
          <p:nvPr/>
        </p:nvSpPr>
        <p:spPr>
          <a:xfrm>
            <a:off x="10401639" y="2344275"/>
            <a:ext cx="1004062" cy="1004062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dgm="http://schemas.openxmlformats.org/drawingml/2006/diagram" xmlns:asvg="http://schemas.microsoft.com/office/drawing/2016/SVG/main" xmlns:lc="http://schemas.openxmlformats.org/drawingml/2006/lockedCanvas" r:embed="rId6"/>
                </a:ext>
              </a:extLst>
            </a:blip>
            <a:srcRect/>
            <a:stretch>
              <a:fillRect/>
            </a:stretch>
          </a:blipFill>
          <a:ln w="15875" cap="flat" cmpd="sng" algn="ctr">
            <a:noFill/>
            <a:prstDash val="solid"/>
          </a:ln>
          <a:effectLst/>
        </p:spPr>
      </p:sp>
      <p:sp>
        <p:nvSpPr>
          <p:cNvPr id="5" name="TextBox 4"/>
          <p:cNvSpPr txBox="1"/>
          <p:nvPr/>
        </p:nvSpPr>
        <p:spPr>
          <a:xfrm>
            <a:off x="2728741" y="6495068"/>
            <a:ext cx="134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dirty="0" smtClean="0"/>
              <a:t>פרופסור דיוק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94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770" y="2413552"/>
            <a:ext cx="1755800" cy="175580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4"/>
          <a:srcRect t="26264" b="51124"/>
          <a:stretch/>
        </p:blipFill>
        <p:spPr>
          <a:xfrm>
            <a:off x="-249386" y="585985"/>
            <a:ext cx="12441386" cy="609600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320512" y="2225158"/>
            <a:ext cx="95964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שייכות מצמצמת את הערכת איום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he-IL" sz="2800" dirty="0" smtClean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המסוגלות הקולקטיבית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he-IL" sz="2800" dirty="0" smtClean="0">
                <a:solidFill>
                  <a:schemeClr val="bg1"/>
                </a:solidFill>
              </a:rPr>
              <a:t>הופכת לביטחון </a:t>
            </a:r>
            <a:r>
              <a:rPr lang="he-IL" sz="2800" dirty="0">
                <a:solidFill>
                  <a:schemeClr val="bg1"/>
                </a:solidFill>
              </a:rPr>
              <a:t>העצמי של הפרט. </a:t>
            </a:r>
            <a:endParaRPr lang="he-IL" sz="2800" dirty="0" smtClean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he-IL" sz="2800" dirty="0">
              <a:solidFill>
                <a:schemeClr val="bg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הפחתת רמת </a:t>
            </a:r>
            <a:r>
              <a:rPr lang="he-IL" sz="2800" dirty="0">
                <a:solidFill>
                  <a:schemeClr val="bg1"/>
                </a:solidFill>
              </a:rPr>
              <a:t>הסטרס הפיזיולוגית </a:t>
            </a:r>
            <a:r>
              <a:rPr lang="he-IL" sz="2800" dirty="0" smtClean="0">
                <a:solidFill>
                  <a:schemeClr val="bg1"/>
                </a:solidFill>
              </a:rPr>
              <a:t>והפסיכולוגית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לב 4"/>
          <p:cNvSpPr/>
          <p:nvPr/>
        </p:nvSpPr>
        <p:spPr>
          <a:xfrm>
            <a:off x="10446470" y="2834252"/>
            <a:ext cx="914400" cy="914400"/>
          </a:xfrm>
          <a:prstGeom prst="hear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מלבן 6"/>
          <p:cNvSpPr/>
          <p:nvPr/>
        </p:nvSpPr>
        <p:spPr>
          <a:xfrm>
            <a:off x="2253007" y="5766837"/>
            <a:ext cx="93513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2400" dirty="0" smtClean="0">
                <a:solidFill>
                  <a:srgbClr val="00B0F0"/>
                </a:solidFill>
              </a:rPr>
              <a:t>"המנבא </a:t>
            </a:r>
            <a:r>
              <a:rPr lang="he-IL" sz="2400" dirty="0">
                <a:solidFill>
                  <a:srgbClr val="00B0F0"/>
                </a:solidFill>
              </a:rPr>
              <a:t>החזק ביותר לבריאות נפשית לאחר משבר </a:t>
            </a:r>
            <a:r>
              <a:rPr lang="he-IL" sz="2400" dirty="0" smtClean="0">
                <a:solidFill>
                  <a:srgbClr val="00B0F0"/>
                </a:solidFill>
              </a:rPr>
              <a:t> - זהות חברתית"</a:t>
            </a:r>
            <a:endParaRPr lang="he-IL" sz="2400" dirty="0">
              <a:solidFill>
                <a:srgbClr val="00B0F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87398" y="6292117"/>
            <a:ext cx="4147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dirty="0" smtClean="0"/>
              <a:t>קורונה, בארי- מחקר </a:t>
            </a:r>
            <a:r>
              <a:rPr lang="he-IL" dirty="0" err="1" smtClean="0"/>
              <a:t>נשניונל</a:t>
            </a:r>
            <a:r>
              <a:rPr lang="he-IL" dirty="0" smtClean="0"/>
              <a:t> </a:t>
            </a:r>
            <a:r>
              <a:rPr lang="he-IL" dirty="0" err="1" smtClean="0"/>
              <a:t>ג'אוגראפיק</a:t>
            </a:r>
            <a:r>
              <a:rPr lang="he-IL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01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770" y="1968406"/>
            <a:ext cx="1755800" cy="175580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4"/>
          <a:srcRect t="46652" b="28871"/>
          <a:stretch/>
        </p:blipFill>
        <p:spPr>
          <a:xfrm>
            <a:off x="-249386" y="590901"/>
            <a:ext cx="12441386" cy="659876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10349672" y="2246141"/>
            <a:ext cx="110799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L" sz="7200" dirty="0">
                <a:solidFill>
                  <a:schemeClr val="bg1"/>
                </a:solidFill>
              </a:rPr>
              <a:t>♖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363205" y="2246141"/>
            <a:ext cx="966256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תמונת עתיד </a:t>
            </a:r>
            <a:r>
              <a:rPr lang="he-IL" sz="2800" dirty="0">
                <a:solidFill>
                  <a:schemeClr val="bg1"/>
                </a:solidFill>
              </a:rPr>
              <a:t>חיובי מדכאת את פעילות מרכז הפחד במוח </a:t>
            </a:r>
            <a:r>
              <a:rPr lang="he-IL" sz="2000" dirty="0">
                <a:solidFill>
                  <a:schemeClr val="bg1"/>
                </a:solidFill>
              </a:rPr>
              <a:t>(</a:t>
            </a:r>
            <a:r>
              <a:rPr lang="he-IL" sz="2000" dirty="0" err="1">
                <a:solidFill>
                  <a:schemeClr val="bg1"/>
                </a:solidFill>
              </a:rPr>
              <a:t>האמיגדלה</a:t>
            </a:r>
            <a:r>
              <a:rPr lang="he-IL" sz="2000" dirty="0" smtClean="0">
                <a:solidFill>
                  <a:schemeClr val="bg1"/>
                </a:solidFill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he-IL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קורלציה בין אוריינטציה </a:t>
            </a:r>
            <a:r>
              <a:rPr lang="he-IL" sz="2800" dirty="0">
                <a:solidFill>
                  <a:schemeClr val="bg1"/>
                </a:solidFill>
              </a:rPr>
              <a:t>עתידית </a:t>
            </a:r>
            <a:r>
              <a:rPr lang="he-IL" sz="2800" dirty="0" smtClean="0">
                <a:solidFill>
                  <a:schemeClr val="bg1"/>
                </a:solidFill>
              </a:rPr>
              <a:t>ועמידות בפני </a:t>
            </a:r>
            <a:r>
              <a:rPr lang="he-IL" sz="2800" dirty="0">
                <a:solidFill>
                  <a:schemeClr val="bg1"/>
                </a:solidFill>
              </a:rPr>
              <a:t>טראומה. </a:t>
            </a:r>
            <a:endParaRPr lang="he-IL" sz="2800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he-IL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שאיפה עתידית </a:t>
            </a:r>
            <a:r>
              <a:rPr lang="he-IL" sz="2800" dirty="0">
                <a:solidFill>
                  <a:schemeClr val="bg1"/>
                </a:solidFill>
              </a:rPr>
              <a:t>משמשת כווסת </a:t>
            </a:r>
            <a:r>
              <a:rPr lang="he-IL" sz="2800" dirty="0" smtClean="0">
                <a:solidFill>
                  <a:schemeClr val="bg1"/>
                </a:solidFill>
              </a:rPr>
              <a:t>המקטין </a:t>
            </a:r>
            <a:r>
              <a:rPr lang="he-IL" sz="2800" dirty="0">
                <a:solidFill>
                  <a:schemeClr val="bg1"/>
                </a:solidFill>
              </a:rPr>
              <a:t>את עצימות הכאב </a:t>
            </a:r>
            <a:r>
              <a:rPr lang="he-IL" sz="2800" dirty="0" smtClean="0">
                <a:solidFill>
                  <a:schemeClr val="bg1"/>
                </a:solidFill>
              </a:rPr>
              <a:t>הרגעי.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1801310" y="5513086"/>
            <a:ext cx="100575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400" dirty="0" smtClean="0">
                <a:solidFill>
                  <a:srgbClr val="00B0F0"/>
                </a:solidFill>
              </a:rPr>
              <a:t>"מי </a:t>
            </a:r>
            <a:r>
              <a:rPr lang="he-IL" sz="2400" dirty="0">
                <a:solidFill>
                  <a:srgbClr val="00B0F0"/>
                </a:solidFill>
              </a:rPr>
              <a:t>שיש לו 'למה' שלמענו יחיה, יוכל לשאת כמעט כל 'איך</a:t>
            </a:r>
            <a:r>
              <a:rPr lang="he-IL" sz="2400" dirty="0" smtClean="0">
                <a:solidFill>
                  <a:srgbClr val="00B0F0"/>
                </a:solidFill>
              </a:rPr>
              <a:t>'" (</a:t>
            </a:r>
            <a:r>
              <a:rPr lang="he-IL" sz="2400" dirty="0" err="1" smtClean="0">
                <a:solidFill>
                  <a:srgbClr val="00B0F0"/>
                </a:solidFill>
              </a:rPr>
              <a:t>נישטה</a:t>
            </a:r>
            <a:r>
              <a:rPr lang="he-IL" sz="2400" dirty="0" smtClean="0">
                <a:solidFill>
                  <a:srgbClr val="00B0F0"/>
                </a:solidFill>
              </a:rPr>
              <a:t> /ויקטור פרנקל)</a:t>
            </a:r>
            <a:endParaRPr lang="en-U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83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5770" y="1968406"/>
            <a:ext cx="1755800" cy="1755800"/>
          </a:xfrm>
          <a:prstGeom prst="rect">
            <a:avLst/>
          </a:prstGeom>
        </p:spPr>
      </p:pic>
      <p:sp>
        <p:nvSpPr>
          <p:cNvPr id="8" name="מלבן 7"/>
          <p:cNvSpPr/>
          <p:nvPr/>
        </p:nvSpPr>
        <p:spPr>
          <a:xfrm>
            <a:off x="4796549" y="821646"/>
            <a:ext cx="5448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solidFill>
                  <a:schemeClr val="bg1"/>
                </a:solidFill>
              </a:rPr>
              <a:t>מודל </a:t>
            </a:r>
            <a:r>
              <a:rPr lang="en-US" dirty="0">
                <a:solidFill>
                  <a:schemeClr val="bg1"/>
                </a:solidFill>
              </a:rPr>
              <a:t>HOPE </a:t>
            </a:r>
            <a:r>
              <a:rPr lang="he-IL" dirty="0" smtClean="0">
                <a:solidFill>
                  <a:schemeClr val="bg1"/>
                </a:solidFill>
              </a:rPr>
              <a:t> משמש </a:t>
            </a:r>
            <a:r>
              <a:rPr lang="he-IL" dirty="0">
                <a:solidFill>
                  <a:schemeClr val="bg1"/>
                </a:solidFill>
              </a:rPr>
              <a:t>כ"חוטי תפירה" </a:t>
            </a:r>
            <a:r>
              <a:rPr lang="he-IL" dirty="0" smtClean="0">
                <a:solidFill>
                  <a:schemeClr val="bg1"/>
                </a:solidFill>
              </a:rPr>
              <a:t>תודעתיים </a:t>
            </a:r>
            <a:r>
              <a:rPr lang="he-IL" dirty="0">
                <a:solidFill>
                  <a:schemeClr val="bg1"/>
                </a:solidFill>
              </a:rPr>
              <a:t>לאיחוי הקרע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4"/>
          <a:srcRect t="69452" b="4289"/>
          <a:stretch/>
        </p:blipFill>
        <p:spPr>
          <a:xfrm>
            <a:off x="-249386" y="652349"/>
            <a:ext cx="12441386" cy="707923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540557" y="2680280"/>
            <a:ext cx="92933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איחוי קרע קיומי מתפיסה ש"העולם </a:t>
            </a:r>
            <a:r>
              <a:rPr lang="he-IL" sz="2800" dirty="0">
                <a:solidFill>
                  <a:schemeClr val="bg1"/>
                </a:solidFill>
              </a:rPr>
              <a:t>איבד את צדקתו ואת </a:t>
            </a:r>
            <a:r>
              <a:rPr lang="he-IL" sz="2800" dirty="0" smtClean="0">
                <a:solidFill>
                  <a:schemeClr val="bg1"/>
                </a:solidFill>
              </a:rPr>
              <a:t>פשרו". </a:t>
            </a:r>
            <a:endParaRPr lang="he-IL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he-IL" sz="2800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התייצבות מול המציאות באמצעות הבנה, היגיון, טעם.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he-IL" sz="28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800" dirty="0" smtClean="0">
                <a:solidFill>
                  <a:schemeClr val="bg1"/>
                </a:solidFill>
              </a:rPr>
              <a:t> משמעות כגורם מבסס תומך ומייצב 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076" name="Picture 4" descr="emoji 🕯︎ | נר | symbola | 240 x 240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9456" y="1565205"/>
            <a:ext cx="2286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87398" y="6292117"/>
            <a:ext cx="4147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dirty="0" smtClean="0"/>
              <a:t>השומר העברי- המכבי. ישערך סיבה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66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" y="4904874"/>
            <a:ext cx="2136006" cy="2136006"/>
          </a:xfrm>
          <a:prstGeom prst="rect">
            <a:avLst/>
          </a:prstGeom>
        </p:spPr>
      </p:pic>
      <p:sp>
        <p:nvSpPr>
          <p:cNvPr id="4" name="מלבן מעוגל 3"/>
          <p:cNvSpPr/>
          <p:nvPr/>
        </p:nvSpPr>
        <p:spPr>
          <a:xfrm>
            <a:off x="10589677" y="2408645"/>
            <a:ext cx="972766" cy="1011676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utoShape 2" descr="emoji ☑️ check box with check 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4" descr="emoji ☑️ check box with check svg"/>
          <p:cNvSpPr>
            <a:spLocks noChangeAspect="1" noChangeArrowheads="1"/>
          </p:cNvSpPr>
          <p:nvPr/>
        </p:nvSpPr>
        <p:spPr bwMode="auto">
          <a:xfrm>
            <a:off x="307975" y="7937"/>
            <a:ext cx="2521246" cy="252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מלבן 14"/>
          <p:cNvSpPr/>
          <p:nvPr/>
        </p:nvSpPr>
        <p:spPr>
          <a:xfrm>
            <a:off x="10589677" y="2494830"/>
            <a:ext cx="914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L" sz="4400" dirty="0" smtClean="0">
                <a:solidFill>
                  <a:schemeClr val="bg1"/>
                </a:solidFill>
              </a:rPr>
              <a:t>✔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9" name="מלבן 18"/>
          <p:cNvSpPr/>
          <p:nvPr/>
        </p:nvSpPr>
        <p:spPr>
          <a:xfrm>
            <a:off x="10589677" y="3938547"/>
            <a:ext cx="914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L" sz="4400" dirty="0" smtClean="0">
                <a:solidFill>
                  <a:schemeClr val="bg1"/>
                </a:solidFill>
              </a:rPr>
              <a:t>✔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20" name="מלבן 19"/>
          <p:cNvSpPr/>
          <p:nvPr/>
        </p:nvSpPr>
        <p:spPr>
          <a:xfrm>
            <a:off x="10428051" y="5456633"/>
            <a:ext cx="9727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L" sz="4400" dirty="0" smtClean="0">
                <a:solidFill>
                  <a:schemeClr val="bg1"/>
                </a:solidFill>
              </a:rPr>
              <a:t>✔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22" name="מלבן מעוגל 21"/>
          <p:cNvSpPr/>
          <p:nvPr/>
        </p:nvSpPr>
        <p:spPr>
          <a:xfrm>
            <a:off x="10599906" y="3817430"/>
            <a:ext cx="972766" cy="1011676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מלבן מעוגל 22"/>
          <p:cNvSpPr/>
          <p:nvPr/>
        </p:nvSpPr>
        <p:spPr>
          <a:xfrm>
            <a:off x="10599906" y="5325230"/>
            <a:ext cx="972766" cy="1011676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340123" y="2494830"/>
            <a:ext cx="47083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3200" dirty="0" smtClean="0">
                <a:solidFill>
                  <a:schemeClr val="bg1"/>
                </a:solidFill>
              </a:rPr>
              <a:t>נוכחות ארבעת ממדי המודל.</a:t>
            </a:r>
          </a:p>
          <a:p>
            <a:r>
              <a:rPr lang="he-IL" sz="2400" dirty="0" smtClean="0">
                <a:solidFill>
                  <a:schemeClr val="bg1"/>
                </a:solidFill>
              </a:rPr>
              <a:t>האם קיימים בפעילות, בשיעור, בטקס?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40427" y="3846213"/>
            <a:ext cx="710803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3200" dirty="0" smtClean="0">
                <a:solidFill>
                  <a:schemeClr val="bg1"/>
                </a:solidFill>
              </a:rPr>
              <a:t>ארגון חווית הזמן</a:t>
            </a:r>
          </a:p>
          <a:p>
            <a:r>
              <a:rPr lang="he-IL" sz="2400" dirty="0" smtClean="0">
                <a:solidFill>
                  <a:schemeClr val="bg1"/>
                </a:solidFill>
              </a:rPr>
              <a:t>האם ישנה התייחסות לעבר, עיגון בהווה ומציג אופק עתידי?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21963" y="5325230"/>
            <a:ext cx="58240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3200" dirty="0" smtClean="0">
                <a:solidFill>
                  <a:schemeClr val="bg1"/>
                </a:solidFill>
              </a:rPr>
              <a:t>מדדי חוסן חיוביים</a:t>
            </a:r>
          </a:p>
          <a:p>
            <a:r>
              <a:rPr lang="he-IL" sz="2400" dirty="0" smtClean="0">
                <a:solidFill>
                  <a:schemeClr val="bg1"/>
                </a:solidFill>
              </a:rPr>
              <a:t>מה ההשפעה הכוללת על מצב </a:t>
            </a:r>
            <a:r>
              <a:rPr lang="he-IL" sz="2400" u="sng" dirty="0" smtClean="0">
                <a:solidFill>
                  <a:schemeClr val="bg1"/>
                </a:solidFill>
              </a:rPr>
              <a:t>מחסנית</a:t>
            </a:r>
            <a:r>
              <a:rPr lang="he-IL" sz="2400" dirty="0" smtClean="0">
                <a:solidFill>
                  <a:schemeClr val="bg1"/>
                </a:solidFill>
              </a:rPr>
              <a:t> החוסן ? 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62699" y="789244"/>
            <a:ext cx="69381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2800" dirty="0" smtClean="0">
                <a:solidFill>
                  <a:srgbClr val="00B0F0"/>
                </a:solidFill>
              </a:rPr>
              <a:t>"האתגר אינו לטפל בטראומה- אלא לאפשר איחוי"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24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/>
        </p:nvSpPr>
        <p:spPr>
          <a:xfrm>
            <a:off x="1071105" y="426152"/>
            <a:ext cx="9916997" cy="1483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"חוסן </a:t>
            </a:r>
            <a:r>
              <a:rPr lang="he-IL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נפשי אינו תכונה מולדת, </a:t>
            </a:r>
            <a:endParaRPr lang="he-IL" sz="2400" b="1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אלא </a:t>
            </a:r>
            <a:r>
              <a:rPr lang="he-IL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צירוף של מחשבות, התנהגויות ופעולות שאפשר </a:t>
            </a:r>
            <a:r>
              <a:rPr lang="he-IL" sz="24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ללמוד ולפתח בכל אדם</a:t>
            </a:r>
            <a:r>
              <a:rPr lang="he-IL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".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e-I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he-IL" sz="2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									האגודה </a:t>
            </a:r>
            <a:r>
              <a:rPr lang="he-I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האמריקאית לפסיכולוגיה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APA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,2009) </a:t>
            </a:r>
            <a:r>
              <a:rPr lang="he-I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1714500" y="2259737"/>
            <a:ext cx="9804400" cy="4185761"/>
          </a:xfrm>
          <a:prstGeom prst="rect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he-IL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שאלות לדיון צוותי </a:t>
            </a:r>
            <a:endParaRPr lang="he-IL" sz="28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he-IL" sz="28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2800" dirty="0" smtClean="0">
                <a:solidFill>
                  <a:schemeClr val="bg1"/>
                </a:solidFill>
              </a:rPr>
              <a:t>איפה </a:t>
            </a:r>
            <a:r>
              <a:rPr lang="he-IL" sz="2800" dirty="0">
                <a:solidFill>
                  <a:schemeClr val="bg1"/>
                </a:solidFill>
              </a:rPr>
              <a:t>אנחנו, כמערכת, נוטים להישאר </a:t>
            </a:r>
            <a:r>
              <a:rPr lang="he-IL" sz="2800" dirty="0" smtClean="0">
                <a:solidFill>
                  <a:schemeClr val="bg1"/>
                </a:solidFill>
              </a:rPr>
              <a:t>ב-</a:t>
            </a:r>
            <a:r>
              <a:rPr lang="en-US" sz="2800" dirty="0" smtClean="0">
                <a:solidFill>
                  <a:schemeClr val="bg1"/>
                </a:solidFill>
              </a:rPr>
              <a:t>Heritage</a:t>
            </a:r>
            <a:r>
              <a:rPr lang="he-IL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he-IL" sz="2800" dirty="0">
                <a:solidFill>
                  <a:schemeClr val="bg1"/>
                </a:solidFill>
              </a:rPr>
              <a:t>בלי </a:t>
            </a:r>
            <a:r>
              <a:rPr lang="en-US" sz="2800" dirty="0" smtClean="0">
                <a:solidFill>
                  <a:schemeClr val="bg1"/>
                </a:solidFill>
              </a:rPr>
              <a:t>Promise</a:t>
            </a:r>
            <a:r>
              <a:rPr lang="he-IL" sz="2800" dirty="0" smtClean="0">
                <a:solidFill>
                  <a:schemeClr val="bg1"/>
                </a:solidFill>
              </a:rPr>
              <a:t> 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2800" dirty="0" smtClean="0">
                <a:solidFill>
                  <a:schemeClr val="bg1"/>
                </a:solidFill>
              </a:rPr>
              <a:t>מתי </a:t>
            </a:r>
            <a:r>
              <a:rPr lang="he-IL" sz="2800" dirty="0">
                <a:solidFill>
                  <a:schemeClr val="bg1"/>
                </a:solidFill>
              </a:rPr>
              <a:t>“שיח רגשי” נשאר רגשי – ולא הופך לשיח של משמעות</a:t>
            </a:r>
            <a:r>
              <a:rPr lang="he-IL" sz="2800" dirty="0" smtClean="0">
                <a:solidFill>
                  <a:schemeClr val="bg1"/>
                </a:solidFill>
              </a:rPr>
              <a:t>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2800" dirty="0" smtClean="0">
                <a:solidFill>
                  <a:schemeClr val="bg1"/>
                </a:solidFill>
              </a:rPr>
              <a:t>האם </a:t>
            </a:r>
            <a:r>
              <a:rPr lang="he-IL" sz="2800" dirty="0">
                <a:solidFill>
                  <a:schemeClr val="bg1"/>
                </a:solidFill>
              </a:rPr>
              <a:t>יש פעילויות שמחלישות חוסן למרות כוונה טובה? למה</a:t>
            </a:r>
            <a:r>
              <a:rPr lang="he-IL" sz="2800" dirty="0" smtClean="0">
                <a:solidFill>
                  <a:schemeClr val="bg1"/>
                </a:solidFill>
              </a:rPr>
              <a:t>?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2800" dirty="0" smtClean="0">
                <a:solidFill>
                  <a:schemeClr val="bg1"/>
                </a:solidFill>
              </a:rPr>
              <a:t>מה </a:t>
            </a:r>
            <a:r>
              <a:rPr lang="he-IL" sz="2800" dirty="0">
                <a:solidFill>
                  <a:schemeClr val="bg1"/>
                </a:solidFill>
              </a:rPr>
              <a:t>אנחנו כמבוגרים צריכים לעבור כדי לאפשר את ה-</a:t>
            </a:r>
            <a:r>
              <a:rPr lang="en-US" sz="2800" dirty="0">
                <a:solidFill>
                  <a:schemeClr val="bg1"/>
                </a:solidFill>
              </a:rPr>
              <a:t>HOPE </a:t>
            </a:r>
            <a:r>
              <a:rPr lang="he-IL" sz="2800" dirty="0" smtClean="0">
                <a:solidFill>
                  <a:schemeClr val="bg1"/>
                </a:solidFill>
              </a:rPr>
              <a:t> לתלמידים?</a:t>
            </a:r>
            <a:endParaRPr lang="he-IL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95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4152900" y="596037"/>
            <a:ext cx="7442200" cy="4154984"/>
          </a:xfrm>
          <a:prstGeom prst="rect">
            <a:avLst/>
          </a:prstGeom>
          <a:ln w="76200">
            <a:noFill/>
          </a:ln>
        </p:spPr>
        <p:txBody>
          <a:bodyPr wrap="square">
            <a:spAutoFit/>
          </a:bodyPr>
          <a:lstStyle/>
          <a:p>
            <a:r>
              <a:rPr lang="he-IL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כתיבה אישית לצוות (עיבוד עומק</a:t>
            </a:r>
            <a:r>
              <a:rPr lang="he-IL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)</a:t>
            </a:r>
          </a:p>
          <a:p>
            <a:endParaRPr lang="he-IL" sz="2400" dirty="0" smtClean="0">
              <a:solidFill>
                <a:schemeClr val="bg1"/>
              </a:solidFill>
            </a:endParaRPr>
          </a:p>
          <a:p>
            <a:r>
              <a:rPr lang="he-IL" sz="2400" dirty="0" smtClean="0">
                <a:solidFill>
                  <a:schemeClr val="bg1"/>
                </a:solidFill>
              </a:rPr>
              <a:t>בחרו </a:t>
            </a:r>
            <a:r>
              <a:rPr lang="he-IL" sz="2400" dirty="0">
                <a:solidFill>
                  <a:schemeClr val="bg1"/>
                </a:solidFill>
              </a:rPr>
              <a:t>פעילות, </a:t>
            </a:r>
            <a:r>
              <a:rPr lang="he-IL" sz="2400" dirty="0" smtClean="0">
                <a:solidFill>
                  <a:schemeClr val="bg1"/>
                </a:solidFill>
              </a:rPr>
              <a:t>טקס, פעילות </a:t>
            </a:r>
            <a:r>
              <a:rPr lang="he-IL" sz="2400" dirty="0">
                <a:solidFill>
                  <a:schemeClr val="bg1"/>
                </a:solidFill>
              </a:rPr>
              <a:t>או שיעור שאת/ה מוביל/ה השנה</a:t>
            </a:r>
            <a:r>
              <a:rPr lang="he-IL" sz="2400" dirty="0" smtClean="0">
                <a:solidFill>
                  <a:schemeClr val="bg1"/>
                </a:solidFill>
              </a:rPr>
              <a:t>.</a:t>
            </a:r>
          </a:p>
          <a:p>
            <a:endParaRPr lang="he-IL" sz="2400" dirty="0">
              <a:solidFill>
                <a:schemeClr val="bg1"/>
              </a:solidFill>
            </a:endParaRPr>
          </a:p>
          <a:p>
            <a:r>
              <a:rPr lang="he-IL" sz="2400" dirty="0" smtClean="0">
                <a:solidFill>
                  <a:schemeClr val="bg1"/>
                </a:solidFill>
              </a:rPr>
              <a:t>נתחו </a:t>
            </a:r>
            <a:r>
              <a:rPr lang="he-IL" sz="2400" dirty="0">
                <a:solidFill>
                  <a:schemeClr val="bg1"/>
                </a:solidFill>
              </a:rPr>
              <a:t>אותו דרך ארבעת ממדי </a:t>
            </a:r>
            <a:r>
              <a:rPr lang="en-US" sz="2400" dirty="0" smtClean="0">
                <a:solidFill>
                  <a:schemeClr val="bg1"/>
                </a:solidFill>
              </a:rPr>
              <a:t>HOPE</a:t>
            </a:r>
            <a:endParaRPr lang="he-IL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400" dirty="0" smtClean="0">
                <a:solidFill>
                  <a:schemeClr val="bg1"/>
                </a:solidFill>
              </a:rPr>
              <a:t>מה </a:t>
            </a:r>
            <a:r>
              <a:rPr lang="he-IL" sz="2400" dirty="0">
                <a:solidFill>
                  <a:schemeClr val="bg1"/>
                </a:solidFill>
              </a:rPr>
              <a:t>בו </a:t>
            </a:r>
            <a:r>
              <a:rPr lang="he-IL" sz="2400" dirty="0" smtClean="0">
                <a:solidFill>
                  <a:schemeClr val="bg1"/>
                </a:solidFill>
              </a:rPr>
              <a:t>מחבר לתמונה רחבה?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400" dirty="0" smtClean="0">
                <a:solidFill>
                  <a:schemeClr val="bg1"/>
                </a:solidFill>
              </a:rPr>
              <a:t>האם קיימת התייחסות </a:t>
            </a:r>
            <a:r>
              <a:rPr lang="he-IL" sz="2400" dirty="0" err="1" smtClean="0">
                <a:solidFill>
                  <a:schemeClr val="bg1"/>
                </a:solidFill>
              </a:rPr>
              <a:t>ל‘אנחנו</a:t>
            </a:r>
            <a:r>
              <a:rPr lang="he-IL" sz="2400" dirty="0">
                <a:solidFill>
                  <a:schemeClr val="bg1"/>
                </a:solidFill>
              </a:rPr>
              <a:t>’ </a:t>
            </a:r>
            <a:r>
              <a:rPr lang="he-IL" sz="2400" dirty="0" smtClean="0">
                <a:solidFill>
                  <a:schemeClr val="bg1"/>
                </a:solidFill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400" dirty="0" smtClean="0">
                <a:solidFill>
                  <a:schemeClr val="bg1"/>
                </a:solidFill>
              </a:rPr>
              <a:t>איזה </a:t>
            </a:r>
            <a:r>
              <a:rPr lang="he-IL" sz="2400" dirty="0">
                <a:solidFill>
                  <a:schemeClr val="bg1"/>
                </a:solidFill>
              </a:rPr>
              <a:t>עתיד הוא </a:t>
            </a:r>
            <a:r>
              <a:rPr lang="he-IL" sz="2400" dirty="0" smtClean="0">
                <a:solidFill>
                  <a:schemeClr val="bg1"/>
                </a:solidFill>
              </a:rPr>
              <a:t>פותח?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he-IL" sz="2400" dirty="0" smtClean="0">
                <a:solidFill>
                  <a:schemeClr val="bg1"/>
                </a:solidFill>
              </a:rPr>
              <a:t>אילו </a:t>
            </a:r>
            <a:r>
              <a:rPr lang="he-IL" sz="2400" dirty="0">
                <a:solidFill>
                  <a:schemeClr val="bg1"/>
                </a:solidFill>
              </a:rPr>
              <a:t>ערכים הוא </a:t>
            </a:r>
            <a:r>
              <a:rPr lang="he-IL" sz="2400" dirty="0" smtClean="0">
                <a:solidFill>
                  <a:schemeClr val="bg1"/>
                </a:solidFill>
              </a:rPr>
              <a:t>מנכיח?</a:t>
            </a:r>
          </a:p>
          <a:p>
            <a:endParaRPr lang="he-IL" sz="2400" dirty="0">
              <a:solidFill>
                <a:schemeClr val="bg1"/>
              </a:solidFill>
            </a:endParaRPr>
          </a:p>
          <a:p>
            <a:r>
              <a:rPr lang="he-IL" sz="2400" dirty="0" smtClean="0">
                <a:solidFill>
                  <a:schemeClr val="bg1"/>
                </a:solidFill>
              </a:rPr>
              <a:t>מה </a:t>
            </a:r>
            <a:r>
              <a:rPr lang="he-IL" sz="2400" dirty="0">
                <a:solidFill>
                  <a:schemeClr val="bg1"/>
                </a:solidFill>
              </a:rPr>
              <a:t>חסר? מה </a:t>
            </a:r>
            <a:r>
              <a:rPr lang="he-IL" sz="2400" dirty="0" smtClean="0">
                <a:solidFill>
                  <a:schemeClr val="bg1"/>
                </a:solidFill>
              </a:rPr>
              <a:t>הייתם משנים?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06550" y="2463800"/>
            <a:ext cx="4349750" cy="40938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53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E1018">
                <a:alpha val="100000"/>
              </a:srgbClr>
            </a:gs>
            <a:gs pos="100000">
              <a:srgbClr val="2A3D5C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39304" y="811446"/>
            <a:ext cx="12152696" cy="51398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2800" dirty="0">
                <a:solidFill>
                  <a:schemeClr val="accent1">
                    <a:lumMod val="75000"/>
                  </a:schemeClr>
                </a:solidFill>
              </a:rPr>
              <a:t>זהו תפקידנו בדור הזה: </a:t>
            </a:r>
            <a:endParaRPr lang="he-IL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he-IL" sz="2800" dirty="0" smtClean="0">
                <a:solidFill>
                  <a:schemeClr val="accent1">
                    <a:lumMod val="75000"/>
                  </a:schemeClr>
                </a:solidFill>
              </a:rPr>
              <a:t>להפוך </a:t>
            </a:r>
            <a:r>
              <a:rPr lang="he-IL" sz="2800" dirty="0">
                <a:solidFill>
                  <a:schemeClr val="accent1">
                    <a:lumMod val="75000"/>
                  </a:schemeClr>
                </a:solidFill>
              </a:rPr>
              <a:t>את הזיכרון </a:t>
            </a:r>
            <a:r>
              <a:rPr lang="he-IL" sz="2800" dirty="0" smtClean="0">
                <a:solidFill>
                  <a:schemeClr val="accent1">
                    <a:lumMod val="75000"/>
                  </a:schemeClr>
                </a:solidFill>
              </a:rPr>
              <a:t>ל-</a:t>
            </a:r>
          </a:p>
          <a:p>
            <a:endParaRPr lang="he-IL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he-IL" sz="4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e-IL" sz="4000" dirty="0" err="1" smtClean="0">
                <a:solidFill>
                  <a:schemeClr val="accent1">
                    <a:lumMod val="75000"/>
                  </a:schemeClr>
                </a:solidFill>
              </a:rPr>
              <a:t>כח</a:t>
            </a:r>
            <a:r>
              <a:rPr lang="he-IL" sz="4000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  <a:endParaRPr lang="en-US" sz="4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he-IL" sz="2800" dirty="0" smtClean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he-IL" sz="4000" dirty="0" smtClean="0">
                <a:solidFill>
                  <a:schemeClr val="accent1">
                    <a:lumMod val="75000"/>
                  </a:schemeClr>
                </a:solidFill>
              </a:rPr>
              <a:t>חי</a:t>
            </a:r>
            <a:r>
              <a:rPr lang="he-IL" sz="4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endParaRPr lang="en-US" sz="4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he-IL" sz="4000" dirty="0" smtClean="0">
                <a:solidFill>
                  <a:schemeClr val="accent1">
                    <a:lumMod val="75000"/>
                  </a:schemeClr>
                </a:solidFill>
              </a:rPr>
              <a:t> מחבר, </a:t>
            </a:r>
            <a:endParaRPr lang="en-US" sz="4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he-IL" sz="4000" dirty="0" smtClean="0">
                <a:solidFill>
                  <a:schemeClr val="accent1">
                    <a:lumMod val="75000"/>
                  </a:schemeClr>
                </a:solidFill>
              </a:rPr>
              <a:t> ומצמיח</a:t>
            </a:r>
            <a:r>
              <a:rPr lang="he-IL" sz="4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endParaRPr lang="en-US" sz="40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he-IL" sz="2800" dirty="0" smtClean="0">
                <a:solidFill>
                  <a:schemeClr val="accent1">
                    <a:lumMod val="75000"/>
                  </a:schemeClr>
                </a:solidFill>
              </a:rPr>
              <a:t>שייתן לתלמיד לא </a:t>
            </a:r>
            <a:r>
              <a:rPr lang="he-IL" sz="2800" dirty="0">
                <a:solidFill>
                  <a:schemeClr val="accent1">
                    <a:lumMod val="75000"/>
                  </a:schemeClr>
                </a:solidFill>
              </a:rPr>
              <a:t>רק היסטוריה לזכור, </a:t>
            </a:r>
            <a:endParaRPr lang="en-US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he-IL" sz="2800" dirty="0" smtClean="0">
                <a:solidFill>
                  <a:schemeClr val="accent1">
                    <a:lumMod val="75000"/>
                  </a:schemeClr>
                </a:solidFill>
              </a:rPr>
              <a:t>אלא </a:t>
            </a:r>
            <a:r>
              <a:rPr lang="he-IL" sz="2800" dirty="0">
                <a:solidFill>
                  <a:schemeClr val="accent1">
                    <a:lumMod val="75000"/>
                  </a:schemeClr>
                </a:solidFill>
              </a:rPr>
              <a:t>גם עתיד להאמין בו.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806" y="4197864"/>
            <a:ext cx="2136006" cy="2136006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23" y="811446"/>
            <a:ext cx="4300728" cy="301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79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41CBB0-BAA0-4983-8F2B-E10AF3358DA8}">
  <ds:schemaRefs>
    <ds:schemaRef ds:uri="http://purl.org/dc/elements/1.1/"/>
    <ds:schemaRef ds:uri="71af3243-3dd4-4a8d-8c0d-dd76da1f02a5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dcmitype/"/>
    <ds:schemaRef ds:uri="16c05727-aa75-4e4a-9b5f-8a80a1165891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04C6BCC-A38B-4625-90E6-7D3BBA3909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96F0E7-E7B5-406E-8E94-F0043B2AC7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עיצוב מעגל </Template>
  <TotalTime>0</TotalTime>
  <Words>689</Words>
  <Application>Microsoft Office PowerPoint</Application>
  <PresentationFormat>מסך רחב</PresentationFormat>
  <Paragraphs>137</Paragraphs>
  <Slides>17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22" baseType="lpstr">
      <vt:lpstr>Arial</vt:lpstr>
      <vt:lpstr>Calibri</vt:lpstr>
      <vt:lpstr>Tahoma</vt:lpstr>
      <vt:lpstr>Wingdings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2024-08-29T15:12:49Z</dcterms:created>
  <dcterms:modified xsi:type="dcterms:W3CDTF">2026-05-10T12:38:20Z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